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0" r:id="rId3"/>
    <p:sldId id="273" r:id="rId4"/>
    <p:sldId id="266" r:id="rId5"/>
    <p:sldId id="275" r:id="rId6"/>
    <p:sldId id="272" r:id="rId7"/>
    <p:sldId id="276" r:id="rId8"/>
    <p:sldId id="277" r:id="rId9"/>
    <p:sldId id="279" r:id="rId10"/>
    <p:sldId id="282" r:id="rId11"/>
    <p:sldId id="280" r:id="rId12"/>
    <p:sldId id="281" r:id="rId13"/>
    <p:sldId id="278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39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7" d="100"/>
          <a:sy n="47" d="100"/>
        </p:scale>
        <p:origin x="2792" y="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D59D9-748F-4AAD-A100-24F192DD81C1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301710-7B5A-4D04-91DB-A2AF44B8A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243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0A014-3FEF-4501-A69C-873E49066C7B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17E78-31A3-42B9-BDDC-2478223FF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216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17E78-31A3-42B9-BDDC-2478223FF4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387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12850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6788"/>
            <a:ext cx="5568950" cy="4652962"/>
          </a:xfrm>
        </p:spPr>
        <p:txBody>
          <a:bodyPr/>
          <a:lstStyle/>
          <a:p>
            <a:r>
              <a:rPr lang="en-GB" sz="900" dirty="0"/>
              <a:t>O1. Welsh Language (training, Active Offer, More than Words)</a:t>
            </a:r>
          </a:p>
          <a:p>
            <a:r>
              <a:rPr lang="en-GB" sz="900" dirty="0"/>
              <a:t>Accessible information (including BSL and other languages)</a:t>
            </a:r>
          </a:p>
          <a:p>
            <a:r>
              <a:rPr lang="en-GB" sz="900" dirty="0"/>
              <a:t>WHO Health Equity Status Report to inform policy</a:t>
            </a:r>
          </a:p>
          <a:p>
            <a:r>
              <a:rPr lang="en-GB" sz="900" dirty="0"/>
              <a:t>Support to vulnerable groups including Diverse </a:t>
            </a:r>
            <a:r>
              <a:rPr lang="en-GB" sz="900" dirty="0" err="1"/>
              <a:t>Cymru</a:t>
            </a:r>
            <a:r>
              <a:rPr lang="en-GB" sz="900" dirty="0"/>
              <a:t> Good Practice Certificate, support for veterans, refugee and asylum seeker support</a:t>
            </a:r>
          </a:p>
          <a:p>
            <a:endParaRPr lang="en-GB" sz="900" dirty="0"/>
          </a:p>
          <a:p>
            <a:r>
              <a:rPr lang="en-GB" sz="900" dirty="0"/>
              <a:t>O2 Support to forum and national guidance on co-production and peer-led approaches</a:t>
            </a:r>
          </a:p>
          <a:p>
            <a:r>
              <a:rPr lang="en-GB" sz="900" dirty="0"/>
              <a:t>Better third sector engagement: Proposal for consultation</a:t>
            </a:r>
          </a:p>
          <a:p>
            <a:r>
              <a:rPr lang="en-GB" sz="900" dirty="0"/>
              <a:t>Strategic action plan for carers based on 3 national priorities:</a:t>
            </a:r>
          </a:p>
          <a:p>
            <a:r>
              <a:rPr lang="en-GB" sz="900" dirty="0"/>
              <a:t>                &gt; Support for life alongside caring</a:t>
            </a:r>
          </a:p>
          <a:p>
            <a:r>
              <a:rPr lang="en-GB" sz="900" dirty="0"/>
              <a:t>	     &gt; Identifying and recognising carers</a:t>
            </a:r>
          </a:p>
          <a:p>
            <a:r>
              <a:rPr lang="en-GB" sz="900" dirty="0"/>
              <a:t>                &gt; Providing information, advice and assistance to carers</a:t>
            </a:r>
          </a:p>
          <a:p>
            <a:endParaRPr lang="en-GB" sz="900" dirty="0"/>
          </a:p>
          <a:p>
            <a:r>
              <a:rPr lang="en-GB" sz="900" dirty="0"/>
              <a:t>O3 To develop a workforce plan for mental health with HEIW and SCW</a:t>
            </a:r>
          </a:p>
          <a:p>
            <a:r>
              <a:rPr lang="en-GB" sz="900" dirty="0"/>
              <a:t>Implementing the Nurse Safe Staffing Levels (Wales) Act 2016</a:t>
            </a:r>
          </a:p>
          <a:p>
            <a:endParaRPr lang="en-GB" sz="900" dirty="0"/>
          </a:p>
          <a:p>
            <a:r>
              <a:rPr lang="en-GB" sz="900" dirty="0"/>
              <a:t>O4 Evaluation of Healthier Wales transformation projects and research activity</a:t>
            </a:r>
          </a:p>
          <a:p>
            <a:r>
              <a:rPr lang="en-GB" sz="900" dirty="0"/>
              <a:t>Mental Health Core Dataset</a:t>
            </a:r>
          </a:p>
          <a:p>
            <a:r>
              <a:rPr lang="en-GB" sz="900" dirty="0"/>
              <a:t>          &gt; More transparent information for the public</a:t>
            </a:r>
          </a:p>
          <a:p>
            <a:r>
              <a:rPr lang="en-GB" sz="900" dirty="0"/>
              <a:t>          &gt; Reporting and data collection / common forms</a:t>
            </a:r>
          </a:p>
          <a:p>
            <a:r>
              <a:rPr lang="en-GB" sz="900" dirty="0"/>
              <a:t>          &gt; Outcomes-focused practice and service user experience</a:t>
            </a:r>
          </a:p>
          <a:p>
            <a:r>
              <a:rPr lang="en-GB" sz="900" dirty="0"/>
              <a:t>          &gt; Implementation of the WCCIS IT system</a:t>
            </a:r>
          </a:p>
          <a:p>
            <a:pPr>
              <a:buFontTx/>
              <a:buChar char="-"/>
            </a:pPr>
            <a:r>
              <a:rPr lang="en-GB" sz="900" dirty="0"/>
              <a:t>Benchmarking (NHS) </a:t>
            </a:r>
          </a:p>
          <a:p>
            <a:pPr>
              <a:buFontTx/>
              <a:buChar char="-"/>
            </a:pPr>
            <a:r>
              <a:rPr lang="en-GB" sz="900" dirty="0"/>
              <a:t>Independent Evaluation of T4MH</a:t>
            </a:r>
          </a:p>
          <a:p>
            <a:pPr>
              <a:buFontTx/>
              <a:buChar char="-"/>
            </a:pPr>
            <a:r>
              <a:rPr lang="en-GB" sz="900" dirty="0"/>
              <a:t>Work with third sector to evaluate social prescribing evidence base</a:t>
            </a:r>
          </a:p>
          <a:p>
            <a:pPr>
              <a:buFontTx/>
              <a:buChar char="-"/>
            </a:pPr>
            <a:endParaRPr lang="en-GB" sz="900" dirty="0"/>
          </a:p>
          <a:p>
            <a:r>
              <a:rPr lang="en-GB" sz="900" dirty="0"/>
              <a:t>O5 Duty to Review recommendations </a:t>
            </a:r>
          </a:p>
          <a:p>
            <a:r>
              <a:rPr lang="en-GB" sz="900" dirty="0"/>
              <a:t>UK review of the Mental Health Act (1983)</a:t>
            </a:r>
          </a:p>
          <a:p>
            <a:r>
              <a:rPr lang="en-GB" sz="900" dirty="0"/>
              <a:t>Support to implement the Mental Capacity (Amendment) Act 2019 and Liberty </a:t>
            </a:r>
          </a:p>
          <a:p>
            <a:r>
              <a:rPr lang="en-GB" sz="900" dirty="0"/>
              <a:t>Protection Safeguards (Code of Practice being re-drafted)</a:t>
            </a:r>
          </a:p>
          <a:p>
            <a:endParaRPr lang="en-GB" sz="900" dirty="0"/>
          </a:p>
          <a:p>
            <a:endParaRPr lang="en-GB" sz="900" dirty="0"/>
          </a:p>
          <a:p>
            <a:endParaRPr lang="en-GB" sz="900" dirty="0"/>
          </a:p>
          <a:p>
            <a:endParaRPr lang="en-GB" sz="900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17E78-31A3-42B9-BDDC-2478223FF4A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399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12850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6788"/>
            <a:ext cx="5568950" cy="4652962"/>
          </a:xfrm>
        </p:spPr>
        <p:txBody>
          <a:bodyPr/>
          <a:lstStyle/>
          <a:p>
            <a:r>
              <a:rPr lang="en-GB" sz="900" dirty="0"/>
              <a:t>O1. Welsh Language (training, Active Offer, More than Words)</a:t>
            </a:r>
          </a:p>
          <a:p>
            <a:r>
              <a:rPr lang="en-GB" sz="900" dirty="0"/>
              <a:t>Accessible information (including BSL and other languages)</a:t>
            </a:r>
          </a:p>
          <a:p>
            <a:r>
              <a:rPr lang="en-GB" sz="900" dirty="0"/>
              <a:t>WHO Health Equity Status Report to inform policy</a:t>
            </a:r>
          </a:p>
          <a:p>
            <a:r>
              <a:rPr lang="en-GB" sz="900" dirty="0"/>
              <a:t>Support to vulnerable groups including Diverse </a:t>
            </a:r>
            <a:r>
              <a:rPr lang="en-GB" sz="900" dirty="0" err="1"/>
              <a:t>Cymru</a:t>
            </a:r>
            <a:r>
              <a:rPr lang="en-GB" sz="900" dirty="0"/>
              <a:t> Good Practice Certificate, support for veterans, refugee and asylum seeker support</a:t>
            </a:r>
          </a:p>
          <a:p>
            <a:endParaRPr lang="en-GB" sz="900" dirty="0"/>
          </a:p>
          <a:p>
            <a:r>
              <a:rPr lang="en-GB" sz="900" dirty="0"/>
              <a:t>O2 Support to forum and national guidance on co-production and peer-led approaches</a:t>
            </a:r>
          </a:p>
          <a:p>
            <a:r>
              <a:rPr lang="en-GB" sz="900" dirty="0"/>
              <a:t>Better third sector engagement: Proposal for consultation</a:t>
            </a:r>
          </a:p>
          <a:p>
            <a:r>
              <a:rPr lang="en-GB" sz="900" dirty="0"/>
              <a:t>Strategic action plan for carers based on 3 national priorities:</a:t>
            </a:r>
          </a:p>
          <a:p>
            <a:r>
              <a:rPr lang="en-GB" sz="900" dirty="0"/>
              <a:t>                &gt; Support for life alongside caring</a:t>
            </a:r>
          </a:p>
          <a:p>
            <a:r>
              <a:rPr lang="en-GB" sz="900" dirty="0"/>
              <a:t>	     &gt; Identifying and recognising carers</a:t>
            </a:r>
          </a:p>
          <a:p>
            <a:r>
              <a:rPr lang="en-GB" sz="900" dirty="0"/>
              <a:t>                &gt; Providing information, advice and assistance to carers</a:t>
            </a:r>
          </a:p>
          <a:p>
            <a:endParaRPr lang="en-GB" sz="900" dirty="0"/>
          </a:p>
          <a:p>
            <a:r>
              <a:rPr lang="en-GB" sz="900" dirty="0"/>
              <a:t>O3 To develop a workforce plan for mental health with HEIW and SCW</a:t>
            </a:r>
          </a:p>
          <a:p>
            <a:r>
              <a:rPr lang="en-GB" sz="900" dirty="0"/>
              <a:t>Implementing the Nurse Safe Staffing Levels (Wales) Act 2016</a:t>
            </a:r>
          </a:p>
          <a:p>
            <a:endParaRPr lang="en-GB" sz="900" dirty="0"/>
          </a:p>
          <a:p>
            <a:r>
              <a:rPr lang="en-GB" sz="900" dirty="0"/>
              <a:t>O4 Evaluation of Healthier Wales transformation projects and research activity</a:t>
            </a:r>
          </a:p>
          <a:p>
            <a:r>
              <a:rPr lang="en-GB" sz="900" dirty="0"/>
              <a:t>Mental Health Core Dataset</a:t>
            </a:r>
          </a:p>
          <a:p>
            <a:r>
              <a:rPr lang="en-GB" sz="900" dirty="0"/>
              <a:t>          &gt; More transparent information for the public</a:t>
            </a:r>
          </a:p>
          <a:p>
            <a:r>
              <a:rPr lang="en-GB" sz="900" dirty="0"/>
              <a:t>          &gt; Reporting and data collection / common forms</a:t>
            </a:r>
          </a:p>
          <a:p>
            <a:r>
              <a:rPr lang="en-GB" sz="900" dirty="0"/>
              <a:t>          &gt; Outcomes-focused practice and service user experience</a:t>
            </a:r>
          </a:p>
          <a:p>
            <a:r>
              <a:rPr lang="en-GB" sz="900" dirty="0"/>
              <a:t>          &gt; Implementation of the WCCIS IT system</a:t>
            </a:r>
          </a:p>
          <a:p>
            <a:pPr>
              <a:buFontTx/>
              <a:buChar char="-"/>
            </a:pPr>
            <a:r>
              <a:rPr lang="en-GB" sz="900" dirty="0"/>
              <a:t>Benchmarking (NHS) </a:t>
            </a:r>
          </a:p>
          <a:p>
            <a:pPr>
              <a:buFontTx/>
              <a:buChar char="-"/>
            </a:pPr>
            <a:r>
              <a:rPr lang="en-GB" sz="900" dirty="0"/>
              <a:t>Independent Evaluation of T4MH</a:t>
            </a:r>
          </a:p>
          <a:p>
            <a:pPr>
              <a:buFontTx/>
              <a:buChar char="-"/>
            </a:pPr>
            <a:r>
              <a:rPr lang="en-GB" sz="900" dirty="0"/>
              <a:t>Work with third sector to evaluate social prescribing evidence base</a:t>
            </a:r>
          </a:p>
          <a:p>
            <a:pPr>
              <a:buFontTx/>
              <a:buChar char="-"/>
            </a:pPr>
            <a:endParaRPr lang="en-GB" sz="900" dirty="0"/>
          </a:p>
          <a:p>
            <a:r>
              <a:rPr lang="en-GB" sz="900" dirty="0"/>
              <a:t>O5 Duty to Review recommendations </a:t>
            </a:r>
          </a:p>
          <a:p>
            <a:r>
              <a:rPr lang="en-GB" sz="900" dirty="0"/>
              <a:t>UK review of the Mental Health Act (1983)</a:t>
            </a:r>
          </a:p>
          <a:p>
            <a:r>
              <a:rPr lang="en-GB" sz="900" dirty="0"/>
              <a:t>Support to implement the Mental Capacity (Amendment) Act 2019 and Liberty </a:t>
            </a:r>
          </a:p>
          <a:p>
            <a:r>
              <a:rPr lang="en-GB" sz="900" dirty="0"/>
              <a:t>Protection Safeguards (Code of Practice being re-drafted)</a:t>
            </a:r>
          </a:p>
          <a:p>
            <a:endParaRPr lang="en-GB" sz="900" dirty="0"/>
          </a:p>
          <a:p>
            <a:endParaRPr lang="en-GB" sz="900" dirty="0"/>
          </a:p>
          <a:p>
            <a:endParaRPr lang="en-GB" sz="900" dirty="0"/>
          </a:p>
          <a:p>
            <a:endParaRPr lang="en-GB" sz="900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17E78-31A3-42B9-BDDC-2478223FF4A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722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12850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6788"/>
            <a:ext cx="5568950" cy="4652962"/>
          </a:xfrm>
        </p:spPr>
        <p:txBody>
          <a:bodyPr/>
          <a:lstStyle/>
          <a:p>
            <a:r>
              <a:rPr lang="en-GB" sz="900" dirty="0"/>
              <a:t>P1 Tackling stigma and discrimination : TTCW Phase 3 and MHNPB working group / review of evidence</a:t>
            </a:r>
          </a:p>
          <a:p>
            <a:r>
              <a:rPr lang="en-GB" sz="900" dirty="0"/>
              <a:t>Healthy working Wales / In &amp; Out of work service</a:t>
            </a:r>
          </a:p>
          <a:p>
            <a:r>
              <a:rPr lang="en-GB" sz="900" dirty="0"/>
              <a:t>Loneliness and Isolation</a:t>
            </a:r>
          </a:p>
          <a:p>
            <a:r>
              <a:rPr lang="en-GB" sz="900" dirty="0"/>
              <a:t>Self-Management and Well-being grant to manage long term conditions</a:t>
            </a:r>
          </a:p>
          <a:p>
            <a:r>
              <a:rPr lang="en-GB" sz="900" dirty="0"/>
              <a:t>Housing First Pilots and support for those with complex needs / rough sleepers, training for landlords, protecting tenancies</a:t>
            </a:r>
          </a:p>
          <a:p>
            <a:r>
              <a:rPr lang="en-GB" sz="900" dirty="0"/>
              <a:t>Debt and Money advice support</a:t>
            </a:r>
          </a:p>
          <a:p>
            <a:r>
              <a:rPr lang="en-GB" sz="900" dirty="0"/>
              <a:t>Reducing impact of Brexit (farmers, fishermen </a:t>
            </a:r>
            <a:r>
              <a:rPr lang="en-GB" sz="900" dirty="0" err="1"/>
              <a:t>etc</a:t>
            </a:r>
            <a:r>
              <a:rPr lang="en-GB" sz="900" dirty="0"/>
              <a:t>)</a:t>
            </a:r>
          </a:p>
          <a:p>
            <a:r>
              <a:rPr lang="en-GB" sz="900" dirty="0" err="1"/>
              <a:t>Hapus</a:t>
            </a:r>
            <a:r>
              <a:rPr lang="en-GB" sz="900" dirty="0"/>
              <a:t> (PHW) National conversation</a:t>
            </a:r>
          </a:p>
          <a:p>
            <a:r>
              <a:rPr lang="en-GB" sz="900" dirty="0"/>
              <a:t>ACES work </a:t>
            </a:r>
          </a:p>
          <a:p>
            <a:r>
              <a:rPr lang="en-GB" sz="900" dirty="0"/>
              <a:t>Access to cultural,  sport and physical activities, outdoors and green spaces</a:t>
            </a:r>
          </a:p>
          <a:p>
            <a:r>
              <a:rPr lang="en-GB" sz="900" dirty="0"/>
              <a:t>Prevention of suicide and self harm and Talk to Me 2 extended</a:t>
            </a:r>
          </a:p>
          <a:p>
            <a:endParaRPr lang="en-GB" sz="900" dirty="0"/>
          </a:p>
          <a:p>
            <a:endParaRPr lang="en-GB" sz="900" dirty="0"/>
          </a:p>
          <a:p>
            <a:r>
              <a:rPr lang="en-GB" sz="900" dirty="0"/>
              <a:t>P2  Whole school approach</a:t>
            </a:r>
          </a:p>
          <a:p>
            <a:r>
              <a:rPr lang="en-GB" sz="900" dirty="0"/>
              <a:t>New Curriculum / training for teachers</a:t>
            </a:r>
          </a:p>
          <a:p>
            <a:r>
              <a:rPr lang="en-GB" sz="900" dirty="0"/>
              <a:t>CAMHS in reach pilots</a:t>
            </a:r>
          </a:p>
          <a:p>
            <a:r>
              <a:rPr lang="en-GB" sz="900" dirty="0"/>
              <a:t>Funding through RPBs to improve access to community based services</a:t>
            </a:r>
          </a:p>
          <a:p>
            <a:r>
              <a:rPr lang="en-GB" sz="900"/>
              <a:t>Primary </a:t>
            </a:r>
            <a:r>
              <a:rPr lang="en-GB" sz="900" dirty="0"/>
              <a:t>care CAMHS improvements with support of Delivery Unit</a:t>
            </a:r>
          </a:p>
          <a:p>
            <a:r>
              <a:rPr lang="en-GB" sz="900"/>
              <a:t>Improved </a:t>
            </a:r>
            <a:r>
              <a:rPr lang="en-GB" sz="900" dirty="0"/>
              <a:t>access for CYP on edge of care / looked after children</a:t>
            </a:r>
          </a:p>
          <a:p>
            <a:endParaRPr lang="en-GB" sz="900" dirty="0"/>
          </a:p>
          <a:p>
            <a:endParaRPr lang="en-GB" sz="900" dirty="0"/>
          </a:p>
          <a:p>
            <a:endParaRPr lang="en-GB" sz="900" dirty="0"/>
          </a:p>
          <a:p>
            <a:endParaRPr lang="en-GB" sz="900" dirty="0"/>
          </a:p>
          <a:p>
            <a:endParaRPr lang="en-GB" sz="900" dirty="0"/>
          </a:p>
          <a:p>
            <a:endParaRPr lang="en-GB" sz="900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17E78-31A3-42B9-BDDC-2478223FF4A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852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2316163"/>
            <a:ext cx="12192000" cy="1957257"/>
          </a:xfrm>
          <a:prstGeom prst="rect">
            <a:avLst/>
          </a:prstGeom>
          <a:solidFill>
            <a:srgbClr val="6E3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5121" y="2502609"/>
            <a:ext cx="11887200" cy="1007354"/>
          </a:xfrm>
          <a:prstGeom prst="rect">
            <a:avLst/>
          </a:prstGeo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Bilingual 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Presented by XXXXX on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4BE4-8065-470A-8C6A-09103D09BF4E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1E70-7537-4121-9FB8-4B9D6B36D16E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8015" y="163868"/>
            <a:ext cx="2889380" cy="1240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369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119673"/>
          </a:xfrm>
          <a:prstGeom prst="rect">
            <a:avLst/>
          </a:prstGeom>
          <a:solidFill>
            <a:srgbClr val="6E3991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086" y="-11113"/>
            <a:ext cx="12045043" cy="1141898"/>
          </a:xfrm>
          <a:prstGeom prst="rect">
            <a:avLst/>
          </a:prstGeom>
        </p:spPr>
        <p:txBody>
          <a:bodyPr anchor="ctr"/>
          <a:lstStyle>
            <a:lvl1pPr>
              <a:tabLst>
                <a:tab pos="11752263" algn="r"/>
              </a:tabLst>
              <a:defRPr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Separate welsh and English titles with tab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7393" y="1371600"/>
            <a:ext cx="5584371" cy="4805363"/>
          </a:xfrm>
          <a:prstGeom prst="rect">
            <a:avLst/>
          </a:prstGeom>
        </p:spPr>
        <p:txBody>
          <a:bodyPr/>
          <a:lstStyle>
            <a:lvl1pPr marL="457200" indent="-457200">
              <a:buFontTx/>
              <a:buBlip>
                <a:blip r:embed="rId2"/>
              </a:buBlip>
              <a:defRPr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FontTx/>
              <a:buBlip>
                <a:blip r:embed="rId2"/>
              </a:buBlip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rgbClr val="6E3991"/>
              </a:buClr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Welsh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4BE4-8065-470A-8C6A-09103D09BF4E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1E70-7537-4121-9FB8-4B9D6B36D16E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155871" y="1371599"/>
            <a:ext cx="5459187" cy="4805363"/>
          </a:xfrm>
          <a:prstGeom prst="rect">
            <a:avLst/>
          </a:prstGeom>
        </p:spPr>
        <p:txBody>
          <a:bodyPr/>
          <a:lstStyle>
            <a:lvl1pPr marL="457200" indent="-457200">
              <a:buFontTx/>
              <a:buBlip>
                <a:blip r:embed="rId2"/>
              </a:buBlip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FontTx/>
              <a:buBlip>
                <a:blip r:embed="rId2"/>
              </a:buBlip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rgbClr val="6E3991"/>
              </a:buClr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English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686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14BE4-8065-470A-8C6A-09103D09BF4E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41E70-7537-4121-9FB8-4B9D6B36D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585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857" y="2597672"/>
            <a:ext cx="12407062" cy="1662656"/>
          </a:xfrm>
        </p:spPr>
        <p:txBody>
          <a:bodyPr/>
          <a:lstStyle/>
          <a:p>
            <a:r>
              <a:rPr lang="en-GB" sz="4400" dirty="0"/>
              <a:t>Powys Together for Mental Health</a:t>
            </a:r>
            <a:br>
              <a:rPr lang="en-GB" sz="4400" dirty="0"/>
            </a:br>
            <a:r>
              <a:rPr lang="en-GB" sz="4400" dirty="0"/>
              <a:t>Delivery Plan  2019-23</a:t>
            </a:r>
            <a:br>
              <a:rPr lang="en-GB" sz="4400" dirty="0"/>
            </a:br>
            <a:r>
              <a:rPr lang="en-GB" sz="4400" dirty="0"/>
              <a:t>Key Priorities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0879" y="5498624"/>
            <a:ext cx="9144000" cy="1162881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GB" dirty="0"/>
              <a:t>Mental Health Planning and Development Partnership</a:t>
            </a:r>
          </a:p>
        </p:txBody>
      </p:sp>
    </p:spTree>
    <p:extLst>
      <p:ext uri="{BB962C8B-B14F-4D97-AF65-F5344CB8AC3E}">
        <p14:creationId xmlns:p14="http://schemas.microsoft.com/office/powerpoint/2010/main" val="3830236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31C24-D5F0-46DA-A60C-7F988E9FF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Key Priorities Agreed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4A9F7-2236-413F-86AB-3134F266F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577" y="1807370"/>
            <a:ext cx="5295356" cy="4805363"/>
          </a:xfrm>
        </p:spPr>
        <p:txBody>
          <a:bodyPr/>
          <a:lstStyle/>
          <a:p>
            <a:r>
              <a:rPr lang="en-GB" sz="1800" dirty="0"/>
              <a:t>P5 - Perinatal Mental Health Services</a:t>
            </a:r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r>
              <a:rPr lang="en-GB" sz="1800" dirty="0"/>
              <a:t>P6 - Improving Quality &amp; Service Transformation</a:t>
            </a: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66356A-D6E4-4608-8B4C-69AC63EE31E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675669" y="1592450"/>
            <a:ext cx="5915478" cy="4805363"/>
          </a:xfrm>
        </p:spPr>
        <p:txBody>
          <a:bodyPr/>
          <a:lstStyle/>
          <a:p>
            <a:r>
              <a:rPr lang="en-GB" sz="1800" dirty="0"/>
              <a:t>Revitalise Perinatal Steering Group</a:t>
            </a:r>
          </a:p>
          <a:p>
            <a:r>
              <a:rPr lang="en-GB" sz="1800" dirty="0"/>
              <a:t>Implement/achieve All Wales Perinatal Health /Royal Collage of Psychiatrists Standards  across the service(s)</a:t>
            </a:r>
          </a:p>
          <a:p>
            <a:r>
              <a:rPr lang="en-GB" sz="1800" dirty="0"/>
              <a:t>Develop Perinatal service offering across Powys – recruit specialist midwifery/nurse/mental health practitioners</a:t>
            </a:r>
          </a:p>
          <a:p>
            <a:r>
              <a:rPr lang="en-GB" sz="1800" dirty="0"/>
              <a:t>Developing pathways across services, including psychology</a:t>
            </a:r>
          </a:p>
          <a:p>
            <a:r>
              <a:rPr lang="en-GB" sz="1800" dirty="0"/>
              <a:t>Review Third Sector Commissioning of perinatal related services</a:t>
            </a:r>
          </a:p>
          <a:p>
            <a:endParaRPr lang="en-GB" sz="1800" dirty="0"/>
          </a:p>
          <a:p>
            <a:r>
              <a:rPr lang="en-GB" sz="1800" dirty="0"/>
              <a:t>PTHB Eating Disorder Service Developed with related priorities/recommendations</a:t>
            </a:r>
          </a:p>
          <a:p>
            <a:r>
              <a:rPr lang="en-GB" sz="1800" dirty="0"/>
              <a:t>Implement co-occurring (substance misuse/mental health) joint plans, protocols and pathways of support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B218D2-9D69-4483-8E57-9EBC0DF1A1F4}"/>
              </a:ext>
            </a:extLst>
          </p:cNvPr>
          <p:cNvSpPr/>
          <p:nvPr/>
        </p:nvSpPr>
        <p:spPr>
          <a:xfrm>
            <a:off x="309577" y="1130785"/>
            <a:ext cx="15408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en-GB" sz="2400" dirty="0">
                <a:solidFill>
                  <a:srgbClr val="0070C0"/>
                </a:solidFill>
              </a:rPr>
              <a:t>Priorities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950764-9511-4F5D-B80C-B2FA2A8DC5A4}"/>
              </a:ext>
            </a:extLst>
          </p:cNvPr>
          <p:cNvSpPr/>
          <p:nvPr/>
        </p:nvSpPr>
        <p:spPr>
          <a:xfrm>
            <a:off x="6109607" y="1130785"/>
            <a:ext cx="2616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en-GB" sz="2400" dirty="0">
                <a:solidFill>
                  <a:srgbClr val="0070C0"/>
                </a:solidFill>
              </a:rPr>
              <a:t>Powys priorities</a:t>
            </a:r>
          </a:p>
        </p:txBody>
      </p:sp>
    </p:spTree>
    <p:extLst>
      <p:ext uri="{BB962C8B-B14F-4D97-AF65-F5344CB8AC3E}">
        <p14:creationId xmlns:p14="http://schemas.microsoft.com/office/powerpoint/2010/main" val="3138130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4F5F4-5630-4408-8110-5421D5E07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Key Priorities Agreed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2767F6-E23F-42E0-95FD-36F30E376DF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633354" y="1820632"/>
            <a:ext cx="6558646" cy="4805363"/>
          </a:xfrm>
        </p:spPr>
        <p:txBody>
          <a:bodyPr/>
          <a:lstStyle/>
          <a:p>
            <a:r>
              <a:rPr lang="en-GB" sz="1800" dirty="0"/>
              <a:t>Yearly audit of Care and Treatment Planning, implement recommendations of Delivery Unit’s Audit, ensuring recovery approach to service development</a:t>
            </a:r>
          </a:p>
          <a:p>
            <a:r>
              <a:rPr lang="en-GB" sz="1800" dirty="0"/>
              <a:t>Implement updated co-occurring framework across mental health/substance misuse services</a:t>
            </a:r>
          </a:p>
          <a:p>
            <a:r>
              <a:rPr lang="en-GB" sz="1800" dirty="0"/>
              <a:t>Retender for Substance Misuse contract (April 2022) (includes mental health clinical provision)</a:t>
            </a:r>
          </a:p>
          <a:p>
            <a:r>
              <a:rPr lang="en-GB" sz="1800" dirty="0"/>
              <a:t>Strengthen joined up working between mental health and substance misuse services</a:t>
            </a:r>
          </a:p>
          <a:p>
            <a:r>
              <a:rPr lang="en-GB" sz="1800" dirty="0"/>
              <a:t>Implement and continue to develop Early Intervention in Psychosis Service, linked with physical health needs</a:t>
            </a:r>
          </a:p>
          <a:p>
            <a:r>
              <a:rPr lang="en-GB" sz="1800" dirty="0"/>
              <a:t>Strengthen links, communication and support with criminal justice, probation and offender management services, ensure mental health coordination/assessment of needs provided</a:t>
            </a:r>
          </a:p>
          <a:p>
            <a:endParaRPr lang="en-GB" sz="1800" dirty="0"/>
          </a:p>
          <a:p>
            <a:endParaRPr lang="en-GB" sz="1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2E9824-49EE-41D6-8A42-61B274D1A121}"/>
              </a:ext>
            </a:extLst>
          </p:cNvPr>
          <p:cNvSpPr/>
          <p:nvPr/>
        </p:nvSpPr>
        <p:spPr>
          <a:xfrm>
            <a:off x="291979" y="1250885"/>
            <a:ext cx="15408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dirty="0">
                <a:solidFill>
                  <a:srgbClr val="0070C0"/>
                </a:solidFill>
              </a:rPr>
              <a:t>Priorities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BB000B-7636-4F54-B7C2-08447507ECA5}"/>
              </a:ext>
            </a:extLst>
          </p:cNvPr>
          <p:cNvSpPr/>
          <p:nvPr/>
        </p:nvSpPr>
        <p:spPr>
          <a:xfrm>
            <a:off x="5633354" y="1244876"/>
            <a:ext cx="26105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dirty="0">
                <a:solidFill>
                  <a:srgbClr val="0070C0"/>
                </a:solidFill>
              </a:rPr>
              <a:t>Powys Priorities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95B0D9-8EC4-48C8-86C7-87A8A2C77508}"/>
              </a:ext>
            </a:extLst>
          </p:cNvPr>
          <p:cNvSpPr/>
          <p:nvPr/>
        </p:nvSpPr>
        <p:spPr>
          <a:xfrm>
            <a:off x="291979" y="4083375"/>
            <a:ext cx="40162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P6 - Improving Quality &amp; Service</a:t>
            </a:r>
          </a:p>
          <a:p>
            <a:r>
              <a:rPr lang="en-GB" dirty="0"/>
              <a:t>Transformation</a:t>
            </a:r>
          </a:p>
        </p:txBody>
      </p:sp>
    </p:spTree>
    <p:extLst>
      <p:ext uri="{BB962C8B-B14F-4D97-AF65-F5344CB8AC3E}">
        <p14:creationId xmlns:p14="http://schemas.microsoft.com/office/powerpoint/2010/main" val="1199903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FA3DB-7E9E-4DA8-A8E2-EF9BCF0FF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RPB priorities (Health and Care Strategy)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98A9E-2419-4270-A7A0-B76A284ED72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84151" y="1130785"/>
            <a:ext cx="5810323" cy="4805363"/>
          </a:xfrm>
        </p:spPr>
        <p:txBody>
          <a:bodyPr/>
          <a:lstStyle/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Partnership support for whole system approach which involves operational links between partners services, reporting/workstreams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4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Development of a Powys Suicide Bereavement Support Service, linked with Powys Bereavement Strategy and national framework</a:t>
            </a: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4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Focus on researching/engagement in relation to Self-Harm, gathering, analysis and development of related services</a:t>
            </a: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4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Whole system approach to trauma informed services and training </a:t>
            </a: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4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Continuing to develop co-production approach to services, supporting whole system engagement with citizens, service users/carers and the voice of children/young people.</a:t>
            </a: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4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Exploring new peer support models, linking programme with the Health and Care </a:t>
            </a:r>
            <a:r>
              <a:rPr lang="en-GB" sz="14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Academi</a:t>
            </a:r>
            <a:r>
              <a:rPr lang="en-GB" sz="1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 exploring potential for apprenticing people who have lived experience being employed </a:t>
            </a: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4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Continued development of South (North alignment) Dementia Home Treatment Team linked with Memory Assessment Clinics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4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Mental Health needs of Carers, including young carers</a:t>
            </a: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4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Focus on early intervention with Eating Disorders (growing need from Covid-19/lockdown), linked with information, advice and support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4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4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4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1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1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endParaRPr lang="en-GB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E88C46F-62A0-416A-8AE8-01F2F9D267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614" y="1962300"/>
            <a:ext cx="1614855" cy="103223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75119B9-19D5-4121-9819-8CA86AB190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614" y="3194422"/>
            <a:ext cx="1620067" cy="103223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653DA53-6EF8-4E8A-8BE6-1A8FAF3F39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560" y="4426544"/>
            <a:ext cx="1564178" cy="10157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57E4928-7A58-4948-9CC6-2A189453B6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1560" y="5642190"/>
            <a:ext cx="1564177" cy="10054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BBA3A4D-6052-428B-BF96-0760C981EC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51701" y="2011790"/>
            <a:ext cx="1521303" cy="98274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8316921-0136-4F73-9FC2-4F17E48F365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51702" y="3247795"/>
            <a:ext cx="1521303" cy="9674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4915369-C0A8-4857-B1CE-725E5258E9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68161" y="4502413"/>
            <a:ext cx="1585702" cy="93449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BEBF79A-227B-46E1-B5F2-C4557BA14542}"/>
              </a:ext>
            </a:extLst>
          </p:cNvPr>
          <p:cNvSpPr txBox="1"/>
          <p:nvPr/>
        </p:nvSpPr>
        <p:spPr>
          <a:xfrm>
            <a:off x="197526" y="1377315"/>
            <a:ext cx="5898474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r"/>
            <a:r>
              <a:rPr lang="en-GB" dirty="0"/>
              <a:t>Draft Mental Health Partnership Related Priorities</a:t>
            </a:r>
          </a:p>
        </p:txBody>
      </p:sp>
    </p:spTree>
    <p:extLst>
      <p:ext uri="{BB962C8B-B14F-4D97-AF65-F5344CB8AC3E}">
        <p14:creationId xmlns:p14="http://schemas.microsoft.com/office/powerpoint/2010/main" val="3733107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749CC-75D9-45BE-9D65-0166F67D7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T4MH Strategy and Plan(s) alignment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73976A-7919-4B1D-8351-B8B3FD9C7E8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45265" y="1437587"/>
            <a:ext cx="11802802" cy="4805363"/>
          </a:xfrm>
        </p:spPr>
        <p:txBody>
          <a:bodyPr/>
          <a:lstStyle/>
          <a:p>
            <a:r>
              <a:rPr lang="en-GB" dirty="0"/>
              <a:t>Current T4MH strategy being evaluated nationally (WG)</a:t>
            </a:r>
          </a:p>
          <a:p>
            <a:r>
              <a:rPr lang="en-GB" dirty="0"/>
              <a:t>New strategy to be developed in 2022 (will need consultation)</a:t>
            </a:r>
          </a:p>
          <a:p>
            <a:r>
              <a:rPr lang="en-GB" dirty="0"/>
              <a:t>National plans </a:t>
            </a:r>
            <a:r>
              <a:rPr lang="en-GB" u="sng" dirty="0"/>
              <a:t>may</a:t>
            </a:r>
            <a:r>
              <a:rPr lang="en-GB" dirty="0"/>
              <a:t> be amalgamated (new)</a:t>
            </a:r>
          </a:p>
          <a:p>
            <a:pPr lvl="1"/>
            <a:r>
              <a:rPr lang="en-GB" dirty="0"/>
              <a:t>Together for Mental Health (overarching plan)</a:t>
            </a:r>
          </a:p>
          <a:p>
            <a:pPr lvl="1"/>
            <a:r>
              <a:rPr lang="en-GB" dirty="0"/>
              <a:t>Crisis Care Concordat (current interim plan)</a:t>
            </a:r>
          </a:p>
          <a:p>
            <a:pPr lvl="1"/>
            <a:r>
              <a:rPr lang="en-GB" dirty="0"/>
              <a:t>Together for Children/Young People (extended plan)</a:t>
            </a:r>
          </a:p>
          <a:p>
            <a:pPr lvl="1"/>
            <a:r>
              <a:rPr lang="en-GB" dirty="0"/>
              <a:t>Talk 2 Me 2 (Suicide Prevention) (current interim plan)</a:t>
            </a:r>
          </a:p>
          <a:p>
            <a:r>
              <a:rPr lang="en-GB" dirty="0"/>
              <a:t>New T4MH Plan may not be released until mid/late 2022 – therefore we will continue to focus on current priorities into 2023</a:t>
            </a:r>
          </a:p>
          <a:p>
            <a:r>
              <a:rPr lang="en-GB" dirty="0"/>
              <a:t>Will need to review our own current “Hearts and Minds” Strategy for Mental Health with Health and Care/New T4MH</a:t>
            </a:r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4152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Update – Powys T4MH Priorities 2019-23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87086" y="1130784"/>
            <a:ext cx="12104914" cy="5727215"/>
          </a:xfrm>
        </p:spPr>
        <p:txBody>
          <a:bodyPr/>
          <a:lstStyle/>
          <a:p>
            <a:r>
              <a:rPr lang="en-GB" sz="2400" dirty="0"/>
              <a:t>Feedback during 2021 with a wide range of stakeholders, Third Sector, Emotional Health and Wellbeing Group (Start Well Board), Individual Representatives, Mental Health Officer’s Group, Powys Psychological Therapies Management Committee….</a:t>
            </a:r>
          </a:p>
          <a:p>
            <a:r>
              <a:rPr lang="en-GB" sz="2400" dirty="0"/>
              <a:t>Mental Health Partnership Engagement Workshop(s) – September 2021</a:t>
            </a:r>
          </a:p>
          <a:p>
            <a:r>
              <a:rPr lang="en-GB" sz="2400" dirty="0"/>
              <a:t>Overall agreement with local priorities linked with national objectives/priorities – with some not relevant (such as specific prison related priorities).</a:t>
            </a:r>
          </a:p>
          <a:p>
            <a:r>
              <a:rPr lang="en-GB" sz="2400" dirty="0"/>
              <a:t>Cross-partnership(s) planning and engagement</a:t>
            </a:r>
          </a:p>
          <a:p>
            <a:r>
              <a:rPr lang="en-GB" sz="2400" dirty="0"/>
              <a:t>Final T4MH local plan 2019 – 2023 (extended given likelihood of delay to new Strategy and related 3 year plan) – to be distributed 17 December, 2021</a:t>
            </a:r>
          </a:p>
          <a:p>
            <a:r>
              <a:rPr lang="en-GB" sz="2400" dirty="0"/>
              <a:t>However, continual oversight on new national (interim) plans which may need to dynamically update the local plan, </a:t>
            </a:r>
            <a:r>
              <a:rPr lang="en-GB" sz="2400" dirty="0" err="1"/>
              <a:t>ie</a:t>
            </a:r>
            <a:r>
              <a:rPr lang="en-GB" sz="2400" dirty="0"/>
              <a:t>, the new Crisis Care Concordat Plan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98339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Reminder – Themes/Priorities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30556" y="2155966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O1 – Reducing health inequalities, promoting equity of access and supporting the Welsh Language</a:t>
            </a:r>
          </a:p>
          <a:p>
            <a:endParaRPr lang="en-GB" dirty="0"/>
          </a:p>
          <a:p>
            <a:r>
              <a:rPr lang="en-GB" dirty="0"/>
              <a:t>O2 – Strengthening co-production and</a:t>
            </a:r>
          </a:p>
          <a:p>
            <a:r>
              <a:rPr lang="en-GB" dirty="0"/>
              <a:t>supporting carers</a:t>
            </a:r>
          </a:p>
          <a:p>
            <a:endParaRPr lang="en-GB" dirty="0"/>
          </a:p>
          <a:p>
            <a:r>
              <a:rPr lang="en-GB" dirty="0"/>
              <a:t>O3 – Workforce Development</a:t>
            </a:r>
          </a:p>
          <a:p>
            <a:endParaRPr lang="en-GB" dirty="0"/>
          </a:p>
          <a:p>
            <a:r>
              <a:rPr lang="en-GB" dirty="0"/>
              <a:t>O4 – Research, data and outcomes</a:t>
            </a:r>
          </a:p>
          <a:p>
            <a:endParaRPr lang="en-GB" dirty="0"/>
          </a:p>
          <a:p>
            <a:r>
              <a:rPr lang="en-GB" dirty="0"/>
              <a:t>O5 - Legislation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30556" y="1412543"/>
            <a:ext cx="1394934" cy="461665"/>
          </a:xfrm>
          <a:prstGeom prst="rect">
            <a:avLst/>
          </a:prstGeom>
        </p:spPr>
        <p:txBody>
          <a:bodyPr wrap="none" rtlCol="0" anchor="ctr">
            <a:spAutoFit/>
          </a:bodyPr>
          <a:lstStyle/>
          <a:p>
            <a:pPr algn="r"/>
            <a:r>
              <a:rPr lang="en-GB" sz="2400" dirty="0">
                <a:solidFill>
                  <a:srgbClr val="0070C0"/>
                </a:solidFill>
              </a:rPr>
              <a:t>Themes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72360" y="1477177"/>
            <a:ext cx="1540806" cy="461665"/>
          </a:xfrm>
          <a:prstGeom prst="rect">
            <a:avLst/>
          </a:prstGeom>
        </p:spPr>
        <p:txBody>
          <a:bodyPr wrap="none" rtlCol="0" anchor="ctr">
            <a:spAutoFit/>
          </a:bodyPr>
          <a:lstStyle/>
          <a:p>
            <a:pPr algn="r"/>
            <a:r>
              <a:rPr lang="en-GB" sz="2400" dirty="0">
                <a:solidFill>
                  <a:srgbClr val="0070C0"/>
                </a:solidFill>
              </a:rPr>
              <a:t>Priorities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272360" y="2155966"/>
            <a:ext cx="585976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P1 – Reduce Inequalities by strengthening protective factors</a:t>
            </a:r>
          </a:p>
          <a:p>
            <a:endParaRPr lang="en-GB" dirty="0"/>
          </a:p>
          <a:p>
            <a:r>
              <a:rPr lang="en-GB" dirty="0"/>
              <a:t>P2 – Children and Young People</a:t>
            </a:r>
          </a:p>
          <a:p>
            <a:endParaRPr lang="en-GB" dirty="0"/>
          </a:p>
          <a:p>
            <a:r>
              <a:rPr lang="en-GB" dirty="0"/>
              <a:t>P3 - Crisis and Out of Hours Services</a:t>
            </a:r>
          </a:p>
          <a:p>
            <a:endParaRPr lang="en-GB" dirty="0"/>
          </a:p>
          <a:p>
            <a:r>
              <a:rPr lang="en-GB" dirty="0"/>
              <a:t>P4 – Psychological Therapies</a:t>
            </a:r>
          </a:p>
          <a:p>
            <a:endParaRPr lang="en-GB" dirty="0"/>
          </a:p>
          <a:p>
            <a:r>
              <a:rPr lang="en-GB" dirty="0"/>
              <a:t>P5 - Perinatal Mental Health Services</a:t>
            </a:r>
          </a:p>
          <a:p>
            <a:endParaRPr lang="en-GB" dirty="0"/>
          </a:p>
          <a:p>
            <a:r>
              <a:rPr lang="en-GB" dirty="0"/>
              <a:t>P6 - Improving Quality &amp; Service Transformation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1211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Themes – Key Priorities agreed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75014" y="1805382"/>
            <a:ext cx="436335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C19 – Mental Health Wellbeing and Recovery Support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O1 – Reducing health inequalities, promoting equity of access and supporting the Welsh Language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O2 – Strengthening co-production and supporting carers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O3 – Workforce (Mental Health)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086" y="1298741"/>
            <a:ext cx="1394934" cy="461665"/>
          </a:xfrm>
          <a:prstGeom prst="rect">
            <a:avLst/>
          </a:prstGeom>
        </p:spPr>
        <p:txBody>
          <a:bodyPr wrap="none" rtlCol="0" anchor="ctr">
            <a:spAutoFit/>
          </a:bodyPr>
          <a:lstStyle/>
          <a:p>
            <a:pPr algn="r"/>
            <a:r>
              <a:rPr lang="en-GB" sz="2400" dirty="0">
                <a:solidFill>
                  <a:srgbClr val="0070C0"/>
                </a:solidFill>
              </a:rPr>
              <a:t>Themes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635FCA-C39F-480E-90DF-CAB5F6D8F55C}"/>
              </a:ext>
            </a:extLst>
          </p:cNvPr>
          <p:cNvSpPr/>
          <p:nvPr/>
        </p:nvSpPr>
        <p:spPr>
          <a:xfrm>
            <a:off x="4345141" y="1805763"/>
            <a:ext cx="6096000" cy="67403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Silvercloud</a:t>
            </a:r>
            <a:r>
              <a:rPr lang="en-GB" dirty="0"/>
              <a:t> CBT/Blended support continued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Tier 0/1 additional capacity/funding 3</a:t>
            </a:r>
            <a:r>
              <a:rPr lang="en-GB" baseline="30000" dirty="0"/>
              <a:t>rd</a:t>
            </a:r>
            <a:r>
              <a:rPr lang="en-GB" dirty="0"/>
              <a:t> Sector Services, Crisis prevention/Out of Hours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Implementation of WL Standards across PTHB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Active Offer is adopted in all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Equality Race Standards adopted by PTHB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Accessible Communication Standards adopted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Diverse Cymru/BAME Training rolled 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Implement National Co-production framework (linking with local Co-production strategy/plans)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Third Sector National Review – local Voice, review commissioning priorities and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Carers – align new national strategic action plan with local priorities (Carers Steering Group)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New workforce plan published and implemented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BAB279-859A-4548-AF21-1619C3998BFD}"/>
              </a:ext>
            </a:extLst>
          </p:cNvPr>
          <p:cNvSpPr txBox="1"/>
          <p:nvPr/>
        </p:nvSpPr>
        <p:spPr>
          <a:xfrm>
            <a:off x="5424641" y="1343717"/>
            <a:ext cx="2610523" cy="461665"/>
          </a:xfrm>
          <a:prstGeom prst="rect">
            <a:avLst/>
          </a:prstGeom>
        </p:spPr>
        <p:txBody>
          <a:bodyPr wrap="none" rtlCol="0" anchor="ctr">
            <a:spAutoFit/>
          </a:bodyPr>
          <a:lstStyle/>
          <a:p>
            <a:pPr algn="r"/>
            <a:r>
              <a:rPr lang="en-GB" sz="2400" dirty="0">
                <a:solidFill>
                  <a:srgbClr val="0070C0"/>
                </a:solidFill>
              </a:rPr>
              <a:t>Powys Priorities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792127A3-02F8-1523-C68B-837769452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012387"/>
              </p:ext>
            </p:extLst>
          </p:nvPr>
        </p:nvGraphicFramePr>
        <p:xfrm>
          <a:off x="10758714" y="1306285"/>
          <a:ext cx="1346839" cy="5498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839">
                  <a:extLst>
                    <a:ext uri="{9D8B030D-6E8A-4147-A177-3AD203B41FA5}">
                      <a16:colId xmlns:a16="http://schemas.microsoft.com/office/drawing/2014/main" val="3011887487"/>
                    </a:ext>
                  </a:extLst>
                </a:gridCol>
              </a:tblGrid>
              <a:tr h="505898">
                <a:tc>
                  <a:txBody>
                    <a:bodyPr/>
                    <a:lstStyle/>
                    <a:p>
                      <a:r>
                        <a:rPr lang="en-US" sz="1400" dirty="0"/>
                        <a:t>CROSS REFERENCE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672313"/>
                  </a:ext>
                </a:extLst>
              </a:tr>
              <a:tr h="1133910"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C1</a:t>
                      </a:r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C1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550896"/>
                  </a:ext>
                </a:extLst>
              </a:tr>
              <a:tr h="1151354">
                <a:tc>
                  <a:txBody>
                    <a:bodyPr/>
                    <a:lstStyle/>
                    <a:p>
                      <a:r>
                        <a:rPr lang="en-US" sz="1400" dirty="0"/>
                        <a:t>O1(ii)</a:t>
                      </a:r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O1(ii)</a:t>
                      </a:r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O1(ii)</a:t>
                      </a:r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O1 (ii)</a:t>
                      </a:r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O1 (iv)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585569"/>
                  </a:ext>
                </a:extLst>
              </a:tr>
              <a:tr h="1761925"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O2 (ii)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O2(ii)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O2(ii)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868405"/>
                  </a:ext>
                </a:extLst>
              </a:tr>
              <a:tr h="889683"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O3 (I)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6888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327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9741D-5462-4DB4-8F5B-4BBD9A591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Themes – Key Priorities agreed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327EA-D34B-46CD-BB11-AD0B4D5B6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125" y="2047923"/>
            <a:ext cx="4278086" cy="4814434"/>
          </a:xfrm>
        </p:spPr>
        <p:txBody>
          <a:bodyPr/>
          <a:lstStyle/>
          <a:p>
            <a:r>
              <a:rPr lang="en-GB" sz="1800" dirty="0"/>
              <a:t>O4 – Research, data and outcomes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sz="1800" dirty="0"/>
              <a:t>O5 - Legislation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2251FF-87FA-48DE-8AF4-4493EE02A9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809698" y="1823075"/>
            <a:ext cx="6249534" cy="4805363"/>
          </a:xfrm>
        </p:spPr>
        <p:txBody>
          <a:bodyPr/>
          <a:lstStyle/>
          <a:p>
            <a:r>
              <a:rPr lang="en-GB" sz="1600" dirty="0"/>
              <a:t>All service teams have access to WCCIS and access to standardised forms, </a:t>
            </a:r>
            <a:r>
              <a:rPr lang="en-GB" sz="1600" dirty="0" err="1"/>
              <a:t>ie</a:t>
            </a:r>
            <a:r>
              <a:rPr lang="en-GB" sz="1600" dirty="0"/>
              <a:t> Care and Treatment, assessment and reviews (PCC/PTHB)</a:t>
            </a:r>
          </a:p>
          <a:p>
            <a:r>
              <a:rPr lang="en-GB" sz="1600" dirty="0"/>
              <a:t>Report on new data sets, S 135/136 and psychology waiting times</a:t>
            </a:r>
          </a:p>
          <a:p>
            <a:r>
              <a:rPr lang="en-GB" sz="1600" dirty="0"/>
              <a:t>Implement Outcomes Framework/Model across all teams</a:t>
            </a:r>
          </a:p>
          <a:p>
            <a:r>
              <a:rPr lang="en-GB" sz="1600" dirty="0"/>
              <a:t>Collate Benchmark information – utilise to inform Business Improvement</a:t>
            </a:r>
          </a:p>
          <a:p>
            <a:r>
              <a:rPr lang="en-GB" sz="1600" dirty="0"/>
              <a:t>Joined up approach to monitoring 3</a:t>
            </a:r>
            <a:r>
              <a:rPr lang="en-GB" sz="1600" baseline="30000" dirty="0"/>
              <a:t>rd</a:t>
            </a:r>
            <a:r>
              <a:rPr lang="en-GB" sz="1600" dirty="0"/>
              <a:t> Sector contracts</a:t>
            </a:r>
          </a:p>
          <a:p>
            <a:endParaRPr lang="en-GB" sz="1600" dirty="0"/>
          </a:p>
          <a:p>
            <a:r>
              <a:rPr lang="en-GB" sz="1600" dirty="0"/>
              <a:t>Implement any changes related to the review of Part 1 of the Mental Health Measure (aligned with workforce review)</a:t>
            </a:r>
          </a:p>
          <a:p>
            <a:r>
              <a:rPr lang="en-GB" sz="1600" dirty="0"/>
              <a:t>Liberty protection safeguarding (LPS) training rolled out across all services</a:t>
            </a:r>
          </a:p>
          <a:p>
            <a:r>
              <a:rPr lang="en-GB" sz="1600" dirty="0"/>
              <a:t>Implement new LPS guidance, when published (April 2022?) and monitor outcomes</a:t>
            </a:r>
          </a:p>
          <a:p>
            <a:endParaRPr lang="en-GB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4FF0F1-79D5-4FDF-8636-42DA106B9735}"/>
              </a:ext>
            </a:extLst>
          </p:cNvPr>
          <p:cNvSpPr txBox="1"/>
          <p:nvPr/>
        </p:nvSpPr>
        <p:spPr>
          <a:xfrm>
            <a:off x="87086" y="1298741"/>
            <a:ext cx="1394934" cy="461665"/>
          </a:xfrm>
          <a:prstGeom prst="rect">
            <a:avLst/>
          </a:prstGeom>
        </p:spPr>
        <p:txBody>
          <a:bodyPr wrap="none" rtlCol="0" anchor="ctr">
            <a:spAutoFit/>
          </a:bodyPr>
          <a:lstStyle/>
          <a:p>
            <a:pPr algn="r"/>
            <a:r>
              <a:rPr lang="en-GB" sz="2400" dirty="0">
                <a:solidFill>
                  <a:srgbClr val="0070C0"/>
                </a:solidFill>
              </a:rPr>
              <a:t>Themes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19BB5C-52B5-43E3-A4C8-D3E4E0B343F2}"/>
              </a:ext>
            </a:extLst>
          </p:cNvPr>
          <p:cNvSpPr txBox="1"/>
          <p:nvPr/>
        </p:nvSpPr>
        <p:spPr>
          <a:xfrm>
            <a:off x="5447393" y="1362240"/>
            <a:ext cx="2610523" cy="461665"/>
          </a:xfrm>
          <a:prstGeom prst="rect">
            <a:avLst/>
          </a:prstGeom>
        </p:spPr>
        <p:txBody>
          <a:bodyPr wrap="none" rtlCol="0" anchor="ctr">
            <a:spAutoFit/>
          </a:bodyPr>
          <a:lstStyle/>
          <a:p>
            <a:pPr algn="r"/>
            <a:r>
              <a:rPr lang="en-GB" sz="2400" dirty="0">
                <a:solidFill>
                  <a:srgbClr val="0070C0"/>
                </a:solidFill>
              </a:rPr>
              <a:t>Powys Priorities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9E854DE7-D0C1-8309-301A-A62959D0CF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264482"/>
              </p:ext>
            </p:extLst>
          </p:nvPr>
        </p:nvGraphicFramePr>
        <p:xfrm>
          <a:off x="10656751" y="1339234"/>
          <a:ext cx="1473841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841">
                  <a:extLst>
                    <a:ext uri="{9D8B030D-6E8A-4147-A177-3AD203B41FA5}">
                      <a16:colId xmlns:a16="http://schemas.microsoft.com/office/drawing/2014/main" val="39122419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1" i="0" u="none" strike="noStrike" noProof="0" dirty="0">
                          <a:latin typeface="Verdana"/>
                        </a:rPr>
                        <a:t>CROSS </a:t>
                      </a: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b="1" i="0" u="none" strike="noStrike" noProof="0" dirty="0">
                          <a:latin typeface="Verdana"/>
                        </a:rPr>
                        <a:t>REFERENCE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359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O4 (ii)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O4 (ii)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O4 (ii)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O4 (iii)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No reference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148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O5(I)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O5 (ii)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O5 (ii)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943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5959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086" y="-11113"/>
            <a:ext cx="12045043" cy="1141898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Key Priorities Agreed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91452" y="1221296"/>
            <a:ext cx="1540806" cy="461665"/>
          </a:xfrm>
          <a:prstGeom prst="rect">
            <a:avLst/>
          </a:prstGeom>
        </p:spPr>
        <p:txBody>
          <a:bodyPr wrap="none" rtlCol="0" anchor="ctr">
            <a:spAutoFit/>
          </a:bodyPr>
          <a:lstStyle/>
          <a:p>
            <a:pPr algn="r"/>
            <a:r>
              <a:rPr lang="en-GB" sz="2400" dirty="0">
                <a:solidFill>
                  <a:srgbClr val="0070C0"/>
                </a:solidFill>
              </a:rPr>
              <a:t>Priorities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267577" y="2467429"/>
            <a:ext cx="19775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P1 – Reduce Inequalities by strengthening protective factors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A534A1-23BB-4F7F-A040-5FFB1F080E97}"/>
              </a:ext>
            </a:extLst>
          </p:cNvPr>
          <p:cNvSpPr txBox="1"/>
          <p:nvPr/>
        </p:nvSpPr>
        <p:spPr>
          <a:xfrm>
            <a:off x="2879272" y="1128475"/>
            <a:ext cx="2616935" cy="461665"/>
          </a:xfrm>
          <a:prstGeom prst="rect">
            <a:avLst/>
          </a:prstGeom>
        </p:spPr>
        <p:txBody>
          <a:bodyPr wrap="none" rtlCol="0" anchor="ctr">
            <a:spAutoFit/>
          </a:bodyPr>
          <a:lstStyle/>
          <a:p>
            <a:pPr algn="r"/>
            <a:r>
              <a:rPr lang="en-GB" sz="2400" dirty="0">
                <a:solidFill>
                  <a:srgbClr val="0070C0"/>
                </a:solidFill>
              </a:rPr>
              <a:t>Powys priorities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1BD92C-E2F6-445D-9E0C-3A2707EB453B}"/>
              </a:ext>
            </a:extLst>
          </p:cNvPr>
          <p:cNvSpPr/>
          <p:nvPr/>
        </p:nvSpPr>
        <p:spPr>
          <a:xfrm>
            <a:off x="2090058" y="1502688"/>
            <a:ext cx="6096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Tackling stigma through initiatives such as citizen and dignity charters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Support people living with mental health and substance misuse to access work schemes (peer support and mentoring)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Health and Wellbeing Hub(s) and counselling support to support staff wellbeing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Retender for Mental Health Advocacy (IMHA)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Strengthen partnership working across housing, substance misuse and mental health (implement cross partners plan(s)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Implement and support Complex Needs/Dual Diagnosis workers across Powys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Multi-agency case management conference(s) across complex needs, link to Crisis prevention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Suicide and Self-Harm Prevention Coordination priorities aligned with T2M2 priorities – Develop reports - Powys, update local priorities – all 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Implement Powys Suicide Bereavement Service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C01BEAAD-5EC6-85E8-B3F0-01AA814721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231902"/>
              </p:ext>
            </p:extLst>
          </p:nvPr>
        </p:nvGraphicFramePr>
        <p:xfrm>
          <a:off x="8699499" y="1097642"/>
          <a:ext cx="2507996" cy="5579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7996">
                  <a:extLst>
                    <a:ext uri="{9D8B030D-6E8A-4147-A177-3AD203B41FA5}">
                      <a16:colId xmlns:a16="http://schemas.microsoft.com/office/drawing/2014/main" val="3290284824"/>
                    </a:ext>
                  </a:extLst>
                </a:gridCol>
              </a:tblGrid>
              <a:tr h="580571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1" i="0" u="none" strike="noStrike" noProof="0" dirty="0">
                          <a:latin typeface="Verdana"/>
                        </a:rPr>
                        <a:t>CROSS 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400" b="1" i="0" u="none" strike="noStrike" noProof="0" dirty="0">
                          <a:latin typeface="Verdana"/>
                        </a:rPr>
                        <a:t>REFERENCE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816146"/>
                  </a:ext>
                </a:extLst>
              </a:tr>
              <a:tr h="4241192">
                <a:tc>
                  <a:txBody>
                    <a:bodyPr/>
                    <a:lstStyle/>
                    <a:p>
                      <a:r>
                        <a:rPr lang="en-US" sz="1400" dirty="0"/>
                        <a:t>?</a:t>
                      </a:r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1.2 (</a:t>
                      </a:r>
                      <a:r>
                        <a:rPr lang="en-US" sz="1400" dirty="0" err="1"/>
                        <a:t>i</a:t>
                      </a:r>
                      <a:r>
                        <a:rPr lang="en-US" sz="1400" dirty="0"/>
                        <a:t>)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?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O5 (iii)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?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6.3 (</a:t>
                      </a:r>
                      <a:r>
                        <a:rPr lang="en-US" sz="1400" dirty="0" err="1"/>
                        <a:t>i</a:t>
                      </a:r>
                      <a:r>
                        <a:rPr lang="en-US" sz="1400" dirty="0"/>
                        <a:t>)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Concordant Obj 7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1.4 (ii) ? 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endParaRPr lang="en-US" sz="1400" dirty="0"/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1.4 (iii)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00723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4421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A7C2A-E6F7-43C6-B5BC-69D121502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Key Priorities Agreed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F8285-7159-4B5A-A785-E241C4418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392" y="3874847"/>
            <a:ext cx="5584371" cy="4805363"/>
          </a:xfrm>
        </p:spPr>
        <p:txBody>
          <a:bodyPr/>
          <a:lstStyle/>
          <a:p>
            <a:r>
              <a:rPr lang="en-GB" sz="1800" dirty="0"/>
              <a:t>P2 – Children and </a:t>
            </a:r>
            <a:r>
              <a:rPr lang="en-GB" sz="1800"/>
              <a:t>Young People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9F13F7-D1B4-47A6-9BF8-1BEDEB6FD3B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858080" y="1565277"/>
            <a:ext cx="6164962" cy="4805363"/>
          </a:xfrm>
        </p:spPr>
        <p:txBody>
          <a:bodyPr/>
          <a:lstStyle/>
          <a:p>
            <a:r>
              <a:rPr lang="en-GB" sz="1600" dirty="0"/>
              <a:t>Whole School Approach – mental health support – multi-agency/partnership priorities</a:t>
            </a:r>
          </a:p>
          <a:p>
            <a:r>
              <a:rPr lang="en-GB" sz="1600" dirty="0"/>
              <a:t>CAMHS “In-reach” into Schools, providing support to staff (duty worker/direct support) and children when appropriate</a:t>
            </a:r>
          </a:p>
          <a:p>
            <a:r>
              <a:rPr lang="en-GB" sz="1600" dirty="0"/>
              <a:t>Providing “Missing Middle” support – where children/families need support but don’t meet CAMHS criteria</a:t>
            </a:r>
          </a:p>
          <a:p>
            <a:r>
              <a:rPr lang="en-GB" sz="1600" dirty="0" err="1"/>
              <a:t>Silvercloud</a:t>
            </a:r>
            <a:r>
              <a:rPr lang="en-GB" sz="1600" dirty="0"/>
              <a:t> CBT (for C/YP) modules rolled out</a:t>
            </a:r>
          </a:p>
          <a:p>
            <a:r>
              <a:rPr lang="en-GB" sz="1600" dirty="0"/>
              <a:t>CAMHS to provide training/support</a:t>
            </a:r>
          </a:p>
          <a:p>
            <a:r>
              <a:rPr lang="en-GB" sz="1600" dirty="0"/>
              <a:t>Aligning Third Sector commissioning/support</a:t>
            </a:r>
          </a:p>
          <a:p>
            <a:r>
              <a:rPr lang="en-GB" sz="1600" dirty="0"/>
              <a:t>Link with Junior Start Well Board (voice of C/YP) to support service development/feedback</a:t>
            </a:r>
          </a:p>
          <a:p>
            <a:r>
              <a:rPr lang="en-GB" sz="1600" dirty="0"/>
              <a:t>Support early intervention with Children/Young People through implementation of primary care CAMHS review/recommendations</a:t>
            </a:r>
          </a:p>
          <a:p>
            <a:r>
              <a:rPr lang="en-GB" sz="1600" dirty="0"/>
              <a:t>Alignment of priorities within T4CYP and T4MH</a:t>
            </a:r>
          </a:p>
          <a:p>
            <a:pPr lvl="1"/>
            <a:r>
              <a:rPr lang="en-GB" sz="1200" dirty="0"/>
              <a:t>Integrated Access to services</a:t>
            </a:r>
          </a:p>
          <a:p>
            <a:pPr lvl="1"/>
            <a:r>
              <a:rPr lang="en-GB" sz="1200" dirty="0"/>
              <a:t>Neurodevelopment workstreams and Transitional arrangements</a:t>
            </a:r>
          </a:p>
          <a:p>
            <a:endParaRPr lang="en-GB" sz="1600" dirty="0"/>
          </a:p>
          <a:p>
            <a:endParaRPr lang="en-GB" sz="1600" dirty="0"/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20CDA0-4950-4466-9DDD-8142F9632367}"/>
              </a:ext>
            </a:extLst>
          </p:cNvPr>
          <p:cNvSpPr/>
          <p:nvPr/>
        </p:nvSpPr>
        <p:spPr>
          <a:xfrm>
            <a:off x="5788225" y="1112609"/>
            <a:ext cx="26169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400" dirty="0">
                <a:solidFill>
                  <a:srgbClr val="0070C0"/>
                </a:solidFill>
              </a:rPr>
              <a:t>Powys priorities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CF0A6D-BD1B-43E9-9791-43D38CDDCD7A}"/>
              </a:ext>
            </a:extLst>
          </p:cNvPr>
          <p:cNvSpPr/>
          <p:nvPr/>
        </p:nvSpPr>
        <p:spPr>
          <a:xfrm>
            <a:off x="168958" y="1150748"/>
            <a:ext cx="15408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dirty="0">
                <a:solidFill>
                  <a:srgbClr val="0070C0"/>
                </a:solidFill>
              </a:rPr>
              <a:t>Priorities</a:t>
            </a:r>
          </a:p>
        </p:txBody>
      </p:sp>
    </p:spTree>
    <p:extLst>
      <p:ext uri="{BB962C8B-B14F-4D97-AF65-F5344CB8AC3E}">
        <p14:creationId xmlns:p14="http://schemas.microsoft.com/office/powerpoint/2010/main" val="2488806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97FEC-E162-4566-8F3F-946911B49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49" y="-49637"/>
            <a:ext cx="12045043" cy="1141898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Key Priorities Agreed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B3D7F-929B-45C5-BAE0-7D1782299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34" y="3640915"/>
            <a:ext cx="5584371" cy="4805363"/>
          </a:xfrm>
        </p:spPr>
        <p:txBody>
          <a:bodyPr/>
          <a:lstStyle/>
          <a:p>
            <a:r>
              <a:rPr lang="en-GB" sz="1800" dirty="0"/>
              <a:t>P3 – Crisis and Out of Hours Services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E7FBAB-81B7-4FBD-BF42-BB62E4191DB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55870" y="1602431"/>
            <a:ext cx="5684196" cy="48053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1800" dirty="0"/>
              <a:t>Align new Crisis Care Concordat plan (November 2021) with local priorities (Beyond the Call Report recommendations)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/>
              <a:t>Ensure current Partnership governance structure aligns with new reporting needs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/>
              <a:t>Implement recommendations from Urgent Access/Conveyancing review – align with local priorities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/>
              <a:t>Implement a Crisis Out of Hours (16+) Single Point of Contact Service (NHS 111 MH option) – (by March 2022)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/>
              <a:t>Explore C/YP Crisis Out of Hours needs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/>
              <a:t>Implement/commission a Sanctuary/Twilight (Third Sector 16+) out of hours service (ideally by March 2022)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/>
              <a:t>Implement Information Sharing Protocols underpinning new developing services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800" dirty="0"/>
          </a:p>
          <a:p>
            <a:pPr>
              <a:buFont typeface="Arial" panose="020B0604020202020204" pitchFamily="34" charset="0"/>
              <a:buChar char="•"/>
            </a:pPr>
            <a:endParaRPr lang="en-GB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A728B9-502C-4E11-A027-82CC1748A37D}"/>
              </a:ext>
            </a:extLst>
          </p:cNvPr>
          <p:cNvSpPr/>
          <p:nvPr/>
        </p:nvSpPr>
        <p:spPr>
          <a:xfrm>
            <a:off x="133349" y="1087672"/>
            <a:ext cx="15408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dirty="0">
                <a:solidFill>
                  <a:srgbClr val="0070C0"/>
                </a:solidFill>
              </a:rPr>
              <a:t>Priorities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A776F9-7C24-463E-84B8-56BFCEFA7DE2}"/>
              </a:ext>
            </a:extLst>
          </p:cNvPr>
          <p:cNvSpPr/>
          <p:nvPr/>
        </p:nvSpPr>
        <p:spPr>
          <a:xfrm>
            <a:off x="6155870" y="1140766"/>
            <a:ext cx="26169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400" dirty="0">
                <a:solidFill>
                  <a:srgbClr val="0070C0"/>
                </a:solidFill>
              </a:rPr>
              <a:t>Powys priorities</a:t>
            </a:r>
          </a:p>
        </p:txBody>
      </p:sp>
    </p:spTree>
    <p:extLst>
      <p:ext uri="{BB962C8B-B14F-4D97-AF65-F5344CB8AC3E}">
        <p14:creationId xmlns:p14="http://schemas.microsoft.com/office/powerpoint/2010/main" val="318789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4F5F4-5630-4408-8110-5421D5E07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Key Priorities Agreed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C5D08-0AE8-40AC-B53E-D01BA33CA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26" y="3878389"/>
            <a:ext cx="5584371" cy="461665"/>
          </a:xfrm>
        </p:spPr>
        <p:txBody>
          <a:bodyPr/>
          <a:lstStyle/>
          <a:p>
            <a:r>
              <a:rPr lang="en-GB" sz="1800" dirty="0"/>
              <a:t>P4 – Psychological Therapies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2767F6-E23F-42E0-95FD-36F30E376DF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10687" y="1706541"/>
            <a:ext cx="5459187" cy="4805363"/>
          </a:xfrm>
        </p:spPr>
        <p:txBody>
          <a:bodyPr/>
          <a:lstStyle/>
          <a:p>
            <a:r>
              <a:rPr lang="en-GB" sz="1700" dirty="0"/>
              <a:t>Powys Psychological Therapies Management Committee to implement </a:t>
            </a:r>
            <a:r>
              <a:rPr lang="en-GB" sz="1700" dirty="0" err="1"/>
              <a:t>Matrics</a:t>
            </a:r>
            <a:r>
              <a:rPr lang="en-GB" sz="1700" dirty="0"/>
              <a:t> Cymru and </a:t>
            </a:r>
            <a:r>
              <a:rPr lang="en-GB" sz="1700" dirty="0" err="1"/>
              <a:t>Matrics</a:t>
            </a:r>
            <a:r>
              <a:rPr lang="en-GB" sz="1700" dirty="0"/>
              <a:t> Plant across services (and linked with partners)</a:t>
            </a:r>
          </a:p>
          <a:p>
            <a:r>
              <a:rPr lang="en-GB" sz="1700" dirty="0"/>
              <a:t>Support services to be psychologically informed, ACE’s, Trauma informed, linked with new PTHB Trauma service</a:t>
            </a:r>
          </a:p>
          <a:p>
            <a:r>
              <a:rPr lang="en-GB" sz="1700" dirty="0"/>
              <a:t>Recruitment of “CAAPS” (Assistant Psychologists) where possible</a:t>
            </a:r>
          </a:p>
          <a:p>
            <a:r>
              <a:rPr lang="en-GB" sz="1700" dirty="0"/>
              <a:t>Implement All Wales Traumatic Stress(AWTS) initiative locally, ensuring partnership approach for vulnerable people</a:t>
            </a:r>
          </a:p>
          <a:p>
            <a:r>
              <a:rPr lang="en-GB" sz="1700" dirty="0"/>
              <a:t>Pilot train the trainer (AWTS) initiatives, linking with partner training for complex needs</a:t>
            </a:r>
          </a:p>
          <a:p>
            <a:r>
              <a:rPr lang="en-GB" sz="1700" dirty="0"/>
              <a:t>Link physical health needs (pain management/physio) with psychology for people living with mental health distress</a:t>
            </a:r>
          </a:p>
          <a:p>
            <a:endParaRPr lang="en-GB" sz="1800" dirty="0"/>
          </a:p>
          <a:p>
            <a:endParaRPr lang="en-GB" sz="1800" dirty="0"/>
          </a:p>
          <a:p>
            <a:endParaRPr lang="en-GB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2E9824-49EE-41D6-8A42-61B274D1A121}"/>
              </a:ext>
            </a:extLst>
          </p:cNvPr>
          <p:cNvSpPr/>
          <p:nvPr/>
        </p:nvSpPr>
        <p:spPr>
          <a:xfrm>
            <a:off x="291979" y="1250885"/>
            <a:ext cx="15408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dirty="0">
                <a:solidFill>
                  <a:srgbClr val="0070C0"/>
                </a:solidFill>
              </a:rPr>
              <a:t>Priorities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BB000B-7636-4F54-B7C2-08447507ECA5}"/>
              </a:ext>
            </a:extLst>
          </p:cNvPr>
          <p:cNvSpPr/>
          <p:nvPr/>
        </p:nvSpPr>
        <p:spPr>
          <a:xfrm>
            <a:off x="6310687" y="1244876"/>
            <a:ext cx="26105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400" dirty="0">
                <a:solidFill>
                  <a:srgbClr val="0070C0"/>
                </a:solidFill>
              </a:rPr>
              <a:t>Powys Priorities</a:t>
            </a:r>
          </a:p>
        </p:txBody>
      </p:sp>
    </p:spTree>
    <p:extLst>
      <p:ext uri="{BB962C8B-B14F-4D97-AF65-F5344CB8AC3E}">
        <p14:creationId xmlns:p14="http://schemas.microsoft.com/office/powerpoint/2010/main" val="395784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THB Colours">
      <a:dk1>
        <a:srgbClr val="000000"/>
      </a:dk1>
      <a:lt1>
        <a:srgbClr val="FFFFFF"/>
      </a:lt1>
      <a:dk2>
        <a:srgbClr val="6E3991"/>
      </a:dk2>
      <a:lt2>
        <a:srgbClr val="FFFFFF"/>
      </a:lt2>
      <a:accent1>
        <a:srgbClr val="0E8833"/>
      </a:accent1>
      <a:accent2>
        <a:srgbClr val="EE6F38"/>
      </a:accent2>
      <a:accent3>
        <a:srgbClr val="53B7DB"/>
      </a:accent3>
      <a:accent4>
        <a:srgbClr val="C71E03"/>
      </a:accent4>
      <a:accent5>
        <a:srgbClr val="4472C4"/>
      </a:accent5>
      <a:accent6>
        <a:srgbClr val="E41871"/>
      </a:accent6>
      <a:hlink>
        <a:srgbClr val="355B88"/>
      </a:hlink>
      <a:folHlink>
        <a:srgbClr val="FDB90E"/>
      </a:folHlink>
    </a:clrScheme>
    <a:fontScheme name="PTHB Font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anchor="ctr"/>
      <a:lstStyle>
        <a:defPPr algn="r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THB Powerpoint template3.potx" id="{4C85E041-B787-4ECC-A060-CEB9AFE51917}" vid="{9D7FDA55-C6AC-4823-8F06-04A604BEA2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PTHB Powerpoint template3</Template>
  <TotalTime>1231</TotalTime>
  <Words>2262</Words>
  <Application>Microsoft Office PowerPoint</Application>
  <PresentationFormat>Widescreen</PresentationFormat>
  <Paragraphs>376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Verdana</vt:lpstr>
      <vt:lpstr>Office Theme</vt:lpstr>
      <vt:lpstr>Powys Together for Mental Health Delivery Plan  2019-23 Key Priorities</vt:lpstr>
      <vt:lpstr>Update – Powys T4MH Priorities 2019-23</vt:lpstr>
      <vt:lpstr>Reminder – Themes/Priorities</vt:lpstr>
      <vt:lpstr>Themes – Key Priorities agreed</vt:lpstr>
      <vt:lpstr>Themes – Key Priorities agreed</vt:lpstr>
      <vt:lpstr>Key Priorities Agreed</vt:lpstr>
      <vt:lpstr>Key Priorities Agreed</vt:lpstr>
      <vt:lpstr>Key Priorities Agreed</vt:lpstr>
      <vt:lpstr>Key Priorities Agreed</vt:lpstr>
      <vt:lpstr>Key Priorities Agreed</vt:lpstr>
      <vt:lpstr>Key Priorities Agreed</vt:lpstr>
      <vt:lpstr>RPB priorities (Health and Care Strategy)</vt:lpstr>
      <vt:lpstr>T4MH Strategy and Plan(s) alignment</vt:lpstr>
    </vt:vector>
  </TitlesOfParts>
  <Company>Bwrdd Iechyd Addysgu Powys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Templed PowerPoint Template</dc:title>
  <dc:creator>Tin Mellerick-Wheeler (Powys Teaching Health Board - Communications)</dc:creator>
  <cp:lastModifiedBy>Susan Hughes (Powys Teaching Health Board – Corporate Hub)</cp:lastModifiedBy>
  <cp:revision>148</cp:revision>
  <cp:lastPrinted>2019-06-12T14:59:42Z</cp:lastPrinted>
  <dcterms:created xsi:type="dcterms:W3CDTF">2015-03-25T10:59:53Z</dcterms:created>
  <dcterms:modified xsi:type="dcterms:W3CDTF">2022-06-16T10:41:49Z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-1810603564</vt:i4>
  </property>
  <property fmtid="{D5CDD505-2E9C-101B-9397-08002B2CF9AE}" pid="3" name="_NewReviewCycle">
    <vt:lpwstr/>
  </property>
  <property fmtid="{D5CDD505-2E9C-101B-9397-08002B2CF9AE}" pid="4" name="_EmailSubject">
    <vt:lpwstr>Powys strategy Together for Mental Health</vt:lpwstr>
  </property>
  <property fmtid="{D5CDD505-2E9C-101B-9397-08002B2CF9AE}" pid="5" name="_AuthorEmail">
    <vt:lpwstr>Susan.Hughes75@wales.nhs.uk</vt:lpwstr>
  </property>
  <property fmtid="{D5CDD505-2E9C-101B-9397-08002B2CF9AE}" pid="6" name="_AuthorEmailDisplayName">
    <vt:lpwstr>Susan Hughes (Powys Teaching Health Board – Corporate Hub)</vt:lpwstr>
  </property>
  <property fmtid="{D5CDD505-2E9C-101B-9397-08002B2CF9AE}" pid="7" name="_PreviousAdHocReviewCycleID">
    <vt:i4>445010241</vt:i4>
  </property>
</Properties>
</file>